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90457-2DED-422D-B1E5-1A81E1EF2984}" v="22" dt="2024-04-06T04:41:03.123"/>
    <p1510:client id="{531E0ACD-2B47-40C3-BBCF-F5DBEF1BB3FA}" v="264" dt="2024-04-06T04:37:02.685"/>
    <p1510:client id="{548F11CA-C567-4CB0-BD77-7E4495D29027}" v="85" dt="2024-04-05T22:11:26.407"/>
    <p1510:client id="{B5DD8ADF-F783-4FC1-93E9-48CEC954E25A}" v="146" dt="2024-04-05T19:26:13.113"/>
    <p1510:client id="{B8489F86-0648-44E5-BCCB-D72412CFE8F7}" v="429" dt="2024-04-06T00:39:27.422"/>
    <p1510:client id="{D8B3B515-4746-4722-9F68-834600A65707}" v="2" dt="2024-04-04T23:43:28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astro.ru.nl/~sluys/Binaries/ucxb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0C8CF9D-1D94-8653-6389-E92EFBF00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" y="4481022"/>
            <a:ext cx="1455616" cy="2380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32E8B-F3D9-FD22-9763-B41FE8F09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4209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Mass Transfer Rates of Ultracompact X-ray Binaries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A3561-E80D-C433-629B-285236407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9269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Clyde Miller, Xander McLendon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Mentor: Pragati Pradhan</a:t>
            </a:r>
          </a:p>
          <a:p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Department of Physics and Astronomy | College of Arts and Sciences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 descr="A blue circle with white text&#10;&#10;Description automatically generated">
            <a:extLst>
              <a:ext uri="{FF2B5EF4-FFF2-40B4-BE49-F238E27FC236}">
                <a16:creationId xmlns:a16="http://schemas.microsoft.com/office/drawing/2014/main" id="{0C48BAFF-C6A1-650D-4B0C-4C0330DF2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730" y="4912783"/>
            <a:ext cx="19526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3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57C9-0DC5-10E6-43F7-65621A7F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Project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C4E4F-B398-F181-A4A3-E98906B4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Goal is to determine mass transfer rates from donor star to accretor object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cs typeface="Calibri"/>
              </a:rPr>
              <a:t>4U 1916-053 will be compared to non-dipping sources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Variations between mass transfer and orbital period also being examined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Analysis on accuracy of current models for UCXB mass transfer</a:t>
            </a: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C1622702-F7F0-F0AA-FC31-04638F7C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" y="5138003"/>
            <a:ext cx="1055077" cy="17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7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6F67-9F91-9222-B0C1-0062C360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36C2A-41DD-83C1-F853-DE41C5283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Embry-Riddle Aeronautical University Undergraduate Research Institute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Arizona Space Grant Consortium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Dr. Pragati Pradhan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EB6BB468-762B-4C34-6118-DA94614D7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" y="5138003"/>
            <a:ext cx="1055077" cy="17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3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CCC2-22CF-E985-E092-A82A2A4E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UCXB Background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0687-3FC2-4C75-A66E-F817E1C2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02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Ultracompact X-ray binary (UCXB) systems are low-mass X-ray binary systems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cs typeface="Calibri"/>
              </a:rPr>
              <a:t>Consist of a large donor star and a compact accretor object (</a:t>
            </a:r>
            <a:r>
              <a:rPr lang="en-US" sz="2800" dirty="0" err="1">
                <a:solidFill>
                  <a:schemeClr val="bg1"/>
                </a:solidFill>
                <a:cs typeface="Calibri"/>
              </a:rPr>
              <a:t>i.e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, neutron star, black hole)</a:t>
            </a:r>
            <a:endParaRPr lang="en-US" sz="2800">
              <a:solidFill>
                <a:schemeClr val="bg1"/>
              </a:solidFill>
              <a:cs typeface="Calibri"/>
            </a:endParaRPr>
          </a:p>
          <a:p>
            <a:r>
              <a:rPr lang="en-US" sz="3200" dirty="0">
                <a:solidFill>
                  <a:schemeClr val="bg1"/>
                </a:solidFill>
                <a:cs typeface="Calibri"/>
              </a:rPr>
              <a:t>Have short orbital periods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endParaRPr lang="en-US" sz="3200">
              <a:solidFill>
                <a:schemeClr val="bg1"/>
              </a:solidFill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3" descr="A low-mass X-ray binary">
            <a:extLst>
              <a:ext uri="{FF2B5EF4-FFF2-40B4-BE49-F238E27FC236}">
                <a16:creationId xmlns:a16="http://schemas.microsoft.com/office/drawing/2014/main" id="{79B09158-0807-4D21-37EB-C82F6353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95" y="1369218"/>
            <a:ext cx="4512466" cy="4536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F15A9-C24C-4EEB-7158-4C0094CAFE03}"/>
              </a:ext>
            </a:extLst>
          </p:cNvPr>
          <p:cNvSpPr txBox="1"/>
          <p:nvPr/>
        </p:nvSpPr>
        <p:spPr>
          <a:xfrm>
            <a:off x="7145607" y="6010180"/>
            <a:ext cx="66282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Calibri"/>
              </a:rPr>
              <a:t>Image source: </a:t>
            </a:r>
            <a:r>
              <a:rPr lang="en-US" sz="1200" dirty="0">
                <a:solidFill>
                  <a:schemeClr val="bg1"/>
                </a:solidFill>
                <a:ea typeface="+mn-lt"/>
                <a:cs typeface="+mn-lt"/>
                <a:hlinkClick r:id="rId4"/>
              </a:rPr>
              <a:t>https://www.astro.ru.nl/~sluys/Binaries/ucxbs.html</a:t>
            </a:r>
          </a:p>
          <a:p>
            <a:endParaRPr lang="en-US" sz="1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53CC4E84-24B4-8B55-4CB9-8298F2221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" y="5138003"/>
            <a:ext cx="1055077" cy="17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5235-6076-9E2D-9F5B-8453DA22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Source Background</a:t>
            </a:r>
            <a:endParaRPr lang="en-US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0F842-AC62-B2D6-5841-5AA0215A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4U-1916-053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cs typeface="Calibri"/>
              </a:rPr>
              <a:t>Dips in absorption that align with orbital period (~50 minutes)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Observation with Chandra and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NuSTAR</a:t>
            </a:r>
            <a:endParaRPr lang="en-US" dirty="0" err="1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4U-0614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cs typeface="Calibri"/>
              </a:rPr>
              <a:t>No dips in absorption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Observation with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NuSTAR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1850-087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 dips in absorption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Observation with Chandra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4" name="Picture 3" descr="NuSTAR - Wikipedia">
            <a:extLst>
              <a:ext uri="{FF2B5EF4-FFF2-40B4-BE49-F238E27FC236}">
                <a16:creationId xmlns:a16="http://schemas.microsoft.com/office/drawing/2014/main" id="{EB7BD09A-9029-E210-BDA0-B0E79BEBC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-2382"/>
            <a:ext cx="5707858" cy="3219452"/>
          </a:xfrm>
          <a:prstGeom prst="rect">
            <a:avLst/>
          </a:prstGeom>
        </p:spPr>
      </p:pic>
      <p:pic>
        <p:nvPicPr>
          <p:cNvPr id="5" name="Picture 4" descr="File:Chandra X-ray Observatory spacecraft model.png - Wikimedia Commons">
            <a:extLst>
              <a:ext uri="{FF2B5EF4-FFF2-40B4-BE49-F238E27FC236}">
                <a16:creationId xmlns:a16="http://schemas.microsoft.com/office/drawing/2014/main" id="{3AF11417-49F6-9757-D57B-A37B27D47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331" y="2914649"/>
            <a:ext cx="4998245" cy="2755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95702B-FB48-013E-616B-3CB1AB11CEEE}"/>
              </a:ext>
            </a:extLst>
          </p:cNvPr>
          <p:cNvSpPr txBox="1"/>
          <p:nvPr/>
        </p:nvSpPr>
        <p:spPr>
          <a:xfrm>
            <a:off x="10095914" y="6486764"/>
            <a:ext cx="20999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@ NASA/JPL-Caltech</a:t>
            </a: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4A667DF1-CF08-7490-ABE8-C302A52A9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" y="5138003"/>
            <a:ext cx="1055077" cy="17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9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2A77-2BB8-11E9-7862-59E1760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4U 1916-053 Findings with Chandra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874449-CD23-6E9A-8B4F-C76D6256C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9312" y="1551324"/>
            <a:ext cx="7953376" cy="4804692"/>
          </a:xfr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E18DE2E2-0F21-3E8F-5D7B-FD1D6C6C8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" y="5138003"/>
            <a:ext cx="1055077" cy="17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8BE0-42E5-0A85-F8C1-DA98A126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4U 1916-053 Findings with Chandra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63B6AE-82D6-58E0-4C52-5B29098B4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8906" y="1689406"/>
            <a:ext cx="6822281" cy="4159432"/>
          </a:xfr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9706CA3B-948E-B28D-2A23-FD595BEA4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" y="5138003"/>
            <a:ext cx="1055077" cy="17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1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540A-1865-7FB1-AA9E-5E401C5D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Model Fitting of 4U-0614 Shows Power Law and Blackbody Components</a:t>
            </a:r>
          </a:p>
        </p:txBody>
      </p:sp>
      <p:pic>
        <p:nvPicPr>
          <p:cNvPr id="4" name="Content Placeholder 3" descr="A graph of a graph of energy&#10;&#10;Description automatically generated">
            <a:extLst>
              <a:ext uri="{FF2B5EF4-FFF2-40B4-BE49-F238E27FC236}">
                <a16:creationId xmlns:a16="http://schemas.microsoft.com/office/drawing/2014/main" id="{4EE06411-1FB0-F205-339D-581B9A10A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7521" y="1711061"/>
            <a:ext cx="6027542" cy="4675716"/>
          </a:xfr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853FD007-89E1-9B0C-FC04-4D36E1265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" y="5138003"/>
            <a:ext cx="1055077" cy="17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69EF-7A2B-0B00-A4C9-7A608435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Model Fitting of 1850-087 Shows Power Law, Black Body, and Gaussian Components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0C87FB-0086-724E-1836-3F5903F21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1431" y="1681957"/>
            <a:ext cx="6149138" cy="4638674"/>
          </a:xfr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E99234F4-9DA8-7BE2-FBBA-257D80DC2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" y="5138003"/>
            <a:ext cx="1055077" cy="17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3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2761-493E-9078-EF1B-B6EA7A22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45277-3590-3695-70A9-EB9ADAEC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4U 1916-053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cs typeface="Calibri"/>
              </a:rPr>
              <a:t>Complete model fitting using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NuSTAR</a:t>
            </a:r>
            <a:endParaRPr lang="en-US" dirty="0" err="1">
              <a:solidFill>
                <a:schemeClr val="bg1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cs typeface="Calibri"/>
              </a:rPr>
              <a:t>Determine flux and mass transfer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4U-0614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cs typeface="Calibri"/>
              </a:rPr>
              <a:t>Determine flux and mass transfer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1850-087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bg1"/>
                </a:solidFill>
                <a:cs typeface="Calibri"/>
              </a:rPr>
              <a:t>Determine flux and mass transfer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Analyze mass transfer rates of additional UCXBs</a:t>
            </a:r>
          </a:p>
          <a:p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E9B0A8E-AC1C-3985-FB1F-BECC2D8AC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" y="5280877"/>
            <a:ext cx="971734" cy="15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7C9E9BAF7884D8058BCA415907BFF" ma:contentTypeVersion="4" ma:contentTypeDescription="Create a new document." ma:contentTypeScope="" ma:versionID="e42929d1c4f199b9e791972c7612cd8e">
  <xsd:schema xmlns:xsd="http://www.w3.org/2001/XMLSchema" xmlns:xs="http://www.w3.org/2001/XMLSchema" xmlns:p="http://schemas.microsoft.com/office/2006/metadata/properties" xmlns:ns2="41d18742-3877-4a7a-91bf-fe6a4f13a311" targetNamespace="http://schemas.microsoft.com/office/2006/metadata/properties" ma:root="true" ma:fieldsID="452552a8f88c0c1d049797823f3a2c09" ns2:_="">
    <xsd:import namespace="41d18742-3877-4a7a-91bf-fe6a4f13a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18742-3877-4a7a-91bf-fe6a4f13a3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54689B-034F-43D8-A795-5501B4DE74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E50A5E-359B-44B0-ACD0-5887A745B4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18742-3877-4a7a-91bf-fe6a4f13a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949DB5-8CD5-414D-891C-A001E1763D8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Mass Transfer Rates of Ultracompact X-ray Binaries</vt:lpstr>
      <vt:lpstr>Acknowledgements</vt:lpstr>
      <vt:lpstr>UCXB Background</vt:lpstr>
      <vt:lpstr>Source Background</vt:lpstr>
      <vt:lpstr>4U 1916-053 Findings with Chandra</vt:lpstr>
      <vt:lpstr>4U 1916-053 Findings with Chandra</vt:lpstr>
      <vt:lpstr>Model Fitting of 4U-0614 Shows Power Law and Blackbody Components</vt:lpstr>
      <vt:lpstr>Model Fitting of 1850-087 Shows Power Law, Black Body, and Gaussian Components</vt:lpstr>
      <vt:lpstr>Plans</vt:lpstr>
      <vt:lpstr>Project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A. Coe</dc:creator>
  <cp:lastModifiedBy>Michelle A. Coe</cp:lastModifiedBy>
  <cp:revision>371</cp:revision>
  <dcterms:created xsi:type="dcterms:W3CDTF">2013-07-15T20:26:40Z</dcterms:created>
  <dcterms:modified xsi:type="dcterms:W3CDTF">2024-04-09T22:17:37Z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0x010100F977C9E9BAF7884D8058BCA415907BFF</vt:lpwstr>
  </property>
</Properties>
</file>